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80" r:id="rId4"/>
    <p:sldId id="281" r:id="rId5"/>
    <p:sldId id="282" r:id="rId6"/>
    <p:sldId id="302" r:id="rId7"/>
    <p:sldId id="303" r:id="rId8"/>
    <p:sldId id="304" r:id="rId9"/>
    <p:sldId id="305" r:id="rId10"/>
    <p:sldId id="318" r:id="rId11"/>
    <p:sldId id="306" r:id="rId12"/>
    <p:sldId id="307" r:id="rId13"/>
    <p:sldId id="308" r:id="rId14"/>
    <p:sldId id="309" r:id="rId15"/>
    <p:sldId id="311" r:id="rId16"/>
    <p:sldId id="310" r:id="rId17"/>
    <p:sldId id="312" r:id="rId18"/>
    <p:sldId id="313" r:id="rId19"/>
    <p:sldId id="314" r:id="rId20"/>
    <p:sldId id="315" r:id="rId21"/>
    <p:sldId id="316" r:id="rId22"/>
    <p:sldId id="283" r:id="rId23"/>
    <p:sldId id="258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531" autoAdjust="0"/>
  </p:normalViewPr>
  <p:slideViewPr>
    <p:cSldViewPr snapToGrid="0" showGuides="1">
      <p:cViewPr varScale="1">
        <p:scale>
          <a:sx n="52" d="100"/>
          <a:sy n="52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2B997-533B-492F-9CFF-4378351311B7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58A3-D952-487C-9A29-05F30C5CA9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64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Autonomic control of the heart consists of numerous, complex reﬂex loops that can be divided into 3 main levels: the brain stem spinal cord</a:t>
            </a:r>
          </a:p>
          <a:p>
            <a:r>
              <a:rPr lang="en-US" altLang="ko-KR" dirty="0"/>
              <a:t>(blue box); intrathoracic </a:t>
            </a:r>
            <a:r>
              <a:rPr lang="en-US" altLang="ko-KR" dirty="0" err="1"/>
              <a:t>extracardiac</a:t>
            </a:r>
            <a:r>
              <a:rPr lang="en-US" altLang="ko-KR" dirty="0"/>
              <a:t> ganglia (green box); and the intrinsic cardiac nervous system (tan box). The afferent limb (blue lines)</a:t>
            </a:r>
          </a:p>
          <a:p>
            <a:r>
              <a:rPr lang="en-US" altLang="ko-KR" dirty="0"/>
              <a:t>carries sensory information from the heart to higher levels, where it is processed by multiple components of the central nervous system (green</a:t>
            </a:r>
          </a:p>
          <a:p>
            <a:r>
              <a:rPr lang="en-US" altLang="ko-KR" dirty="0"/>
              <a:t>lines). The efferent limb (red lines) carries signals from higher levels down to the heart, to modulate cardiac function. Adapted with permission</a:t>
            </a:r>
          </a:p>
          <a:p>
            <a:r>
              <a:rPr lang="en-US" altLang="ko-KR" dirty="0"/>
              <a:t>from Goldberger JJ, Arora R, Buckley U, </a:t>
            </a:r>
            <a:r>
              <a:rPr lang="en-US" altLang="ko-KR" dirty="0" err="1"/>
              <a:t>Shivkumar</a:t>
            </a:r>
            <a:r>
              <a:rPr lang="en-US" altLang="ko-KR" dirty="0"/>
              <a:t> K. Autonomic nervous system dysfunction: JACC Focus Seminar. J Am </a:t>
            </a:r>
            <a:r>
              <a:rPr lang="en-US" altLang="ko-KR" dirty="0" err="1"/>
              <a:t>Coll</a:t>
            </a:r>
            <a:r>
              <a:rPr lang="en-US" altLang="ko-KR" dirty="0"/>
              <a:t> </a:t>
            </a:r>
            <a:r>
              <a:rPr lang="en-US" altLang="ko-KR" dirty="0" err="1"/>
              <a:t>Cardiol</a:t>
            </a:r>
            <a:endParaRPr lang="en-US" altLang="ko-KR" dirty="0"/>
          </a:p>
          <a:p>
            <a:r>
              <a:rPr lang="en-US" altLang="ko-KR" dirty="0"/>
              <a:t>2019;73:1189–206. DRG ¼ dorsal root ganglion; ICNS ¼ intrinsic cardiac nervous system; SG ¼ stellate ganglion.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58A3-D952-487C-9A29-05F30C5CA92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73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Neuromodulatory</a:t>
            </a:r>
            <a:r>
              <a:rPr lang="en-US" altLang="ko-KR" dirty="0"/>
              <a:t> therapies targeting sympathetic and parasympathetic pathways have been applied at multiple levels of the cardiac autonomic nervous system to treat</a:t>
            </a:r>
          </a:p>
          <a:p>
            <a:r>
              <a:rPr lang="en-US" altLang="ko-KR" dirty="0"/>
              <a:t>ventricular tachycardia (VT) and atrial ﬁbrillation (AF). Afferent nerve ﬁbers are omitted for simplicity. CSD ¼ cardiac sympathetic denervation; GP ¼ </a:t>
            </a:r>
            <a:r>
              <a:rPr lang="en-US" altLang="ko-KR" dirty="0" err="1"/>
              <a:t>ganglionated</a:t>
            </a:r>
            <a:r>
              <a:rPr lang="en-US" altLang="ko-KR" dirty="0"/>
              <a:t> </a:t>
            </a:r>
            <a:r>
              <a:rPr lang="en-US" altLang="ko-KR" dirty="0" err="1"/>
              <a:t>plexi</a:t>
            </a:r>
            <a:r>
              <a:rPr lang="en-US" altLang="ko-KR" dirty="0"/>
              <a:t>;</a:t>
            </a:r>
          </a:p>
          <a:p>
            <a:r>
              <a:rPr lang="en-US" altLang="ko-KR" dirty="0"/>
              <a:t>RDN ¼ renal artery denervation; SCS ¼ spinal cord stimulation; SGB ¼ stellate ganglion block; TEA ¼ thoracic epidural anesthesia; TNS ¼ tragus nerve stimulation;</a:t>
            </a:r>
          </a:p>
          <a:p>
            <a:r>
              <a:rPr lang="en-US" altLang="ko-KR" dirty="0"/>
              <a:t>VNS ¼ vagal nerve stimulation.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58A3-D952-487C-9A29-05F30C5CA92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89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(A) Structural heart diseases lead to remodeling of the stellate ganglia (SG), which causes increased sympathetic outﬂow leading to arrhythmias. (B) Cardiac sympathetic</a:t>
            </a:r>
          </a:p>
          <a:p>
            <a:r>
              <a:rPr lang="en-US" altLang="ko-KR" dirty="0"/>
              <a:t>denervation is performed by removing the bottom one-half of the SG and T2 to T4 ganglia under </a:t>
            </a:r>
            <a:r>
              <a:rPr lang="en-US" altLang="ko-KR" dirty="0" err="1"/>
              <a:t>thoracoscopic</a:t>
            </a:r>
            <a:r>
              <a:rPr lang="en-US" altLang="ko-KR" dirty="0"/>
              <a:t> guidance.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58A3-D952-487C-9A29-05F30C5CA92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4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58A3-D952-487C-9A29-05F30C5CA92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13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58A3-D952-487C-9A29-05F30C5CA92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61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3AE95DC6-E249-4F3F-9EEA-892D5CA8112D}"/>
              </a:ext>
            </a:extLst>
          </p:cNvPr>
          <p:cNvGrpSpPr/>
          <p:nvPr userDrawn="1"/>
        </p:nvGrpSpPr>
        <p:grpSpPr>
          <a:xfrm>
            <a:off x="0" y="0"/>
            <a:ext cx="12192000" cy="1066800"/>
            <a:chOff x="0" y="0"/>
            <a:chExt cx="12192000" cy="1066800"/>
          </a:xfrm>
        </p:grpSpPr>
        <p:pic>
          <p:nvPicPr>
            <p:cNvPr id="8" name="그림 7" descr="하늘, 밤이(가) 표시된 사진&#10;&#10;자동 생성된 설명">
              <a:extLst>
                <a:ext uri="{FF2B5EF4-FFF2-40B4-BE49-F238E27FC236}">
                  <a16:creationId xmlns:a16="http://schemas.microsoft.com/office/drawing/2014/main" id="{3F4670F7-CB93-479A-9162-46FBB5F74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" t="31653" r="5392" b="63317"/>
            <a:stretch/>
          </p:blipFill>
          <p:spPr>
            <a:xfrm>
              <a:off x="0" y="0"/>
              <a:ext cx="12192000" cy="10668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476B14D-9516-4191-B69C-8EAED5F1E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6" b="41389"/>
            <a:stretch/>
          </p:blipFill>
          <p:spPr>
            <a:xfrm>
              <a:off x="156380" y="515127"/>
              <a:ext cx="2785085" cy="380774"/>
            </a:xfrm>
            <a:prstGeom prst="rect">
              <a:avLst/>
            </a:prstGeom>
          </p:spPr>
        </p:pic>
        <p:pic>
          <p:nvPicPr>
            <p:cNvPr id="10" name="그림 9" descr="텍스트이(가) 표시된 사진&#10;&#10;자동 생성된 설명">
              <a:extLst>
                <a:ext uri="{FF2B5EF4-FFF2-40B4-BE49-F238E27FC236}">
                  <a16:creationId xmlns:a16="http://schemas.microsoft.com/office/drawing/2014/main" id="{BEE26758-DDFD-44A9-BAFB-BD8DF2933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3" b="33750"/>
            <a:stretch/>
          </p:blipFill>
          <p:spPr>
            <a:xfrm>
              <a:off x="156380" y="100429"/>
              <a:ext cx="1994706" cy="3693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333DC5-B1EA-48FB-B74F-23186FC02F94}"/>
                </a:ext>
              </a:extLst>
            </p:cNvPr>
            <p:cNvSpPr txBox="1"/>
            <p:nvPr/>
          </p:nvSpPr>
          <p:spPr>
            <a:xfrm>
              <a:off x="6041292" y="131206"/>
              <a:ext cx="6094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Session 1. Sudden Cardiac Death: Risk Stratification and Management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F7999-514E-4DBC-B603-EF48146FC999}"/>
                </a:ext>
              </a:extLst>
            </p:cNvPr>
            <p:cNvSpPr txBox="1"/>
            <p:nvPr/>
          </p:nvSpPr>
          <p:spPr>
            <a:xfrm>
              <a:off x="4270077" y="473752"/>
              <a:ext cx="78874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Sympathetic Neuromodulation for Management of VT</a:t>
              </a:r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FAC22C-9B84-4749-9641-F8F98DBA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AD53-2BBA-49D1-ACC2-308198F9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DEA4BF-D8A0-4749-8B05-83BB6A90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C9843D-1868-4EB6-8ED8-3615006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68DE7F-661F-451A-A030-ED01F91B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33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4F1415-FE5A-4EA5-86AF-0D12E1EB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817D7E-A061-4BCC-AEE3-D42FEB923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4D0840-94C2-40AB-98DA-5FBA6E4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EE405D-2A08-407B-9992-82D540EE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BD3661-5381-41C8-AD16-83FC4F03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02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2234C-44C2-4CC2-ADBB-5836E47E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C73D1D-E273-4C11-B2F7-F930C837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6FAE14-5452-451B-9725-1AB76DE2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65904-4B8F-4A6C-9FA6-CC47BCF5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B42FC0-26B3-4A37-9ECE-C8533008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1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E5678-F249-4304-A428-62EDD920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30D48F-9176-4E51-9F1D-EB558D96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9D0BB-994B-443F-911B-594AB21F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4720E7-8C2D-49C4-857F-89E763C3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FFBB76-7780-4C61-9395-46DDB91F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36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0F6EA-4278-44CC-9AF6-A98E125C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AE37A3-F3FD-4610-A36C-9D891DCD6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8E076-AA5F-4AEC-849F-2FFA826C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739B6A-DB5E-47E2-8469-290A3D13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89DAE6-2CDF-4D52-9C65-FF06DBA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36CC8F-CA44-4C1D-9D55-E4D8914D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2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9F400-E33C-49A5-895B-467E3312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30DC93-65EF-47C3-B570-EA5E3964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8F4F7C-2C57-4610-A658-3F77BBEA2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2AD058-197E-42F6-BD2C-3D947D3AD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81295A-F027-4797-B654-BDE174FCF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633138-2062-4E9F-806A-34BF7B04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F6C29C-5BB3-4B52-847A-C27C9291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A1F6A5-A5B9-40F4-A2FC-6CDBA735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95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0B4F4-2C0B-4074-9F0E-23E7FFD9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C86F1A-9D9D-4E7A-927D-52209F6C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23AFB1-79B1-4A84-B151-2B508062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660F7A-B703-477C-A4CE-A19F61F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8E6BC7A-51A4-4A89-96F4-87FCE498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D7A964B-C0F2-4BC7-95EB-33DB8435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63D6F5-EC90-4F6F-A12D-A2523795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9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F2138-6B12-44C6-B5AB-B984B390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D22BD4-94DC-44C3-B6DE-2975FFCD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3909C73-C794-471B-A891-E4DDAEEC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8C4779-143A-42D0-B866-DD5EE95E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8D6C37-9C10-4F5E-B002-E9B9A3E1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CA10B-F9EC-423E-843B-E3AD9596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86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1FC8CA-7436-49CB-AF9C-EC23A7B7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AF6273-6778-4329-8FFB-2BC0786B2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1DA7C9-B255-4452-8634-76924FAF5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FB52A2-0AEC-42CB-962E-EB347D8D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E349E6-2B84-4C63-AAE7-8095C43D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ECC06E-5952-4FF9-B5BF-7479CC46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C586CA-D969-4F5B-BB9D-C0C76BBF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F96468-A76C-46B0-8FAA-BCB38CFF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F4F029-1FB1-4610-AE15-FBD4D49D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C94D-8A9A-4614-8F39-A77A1A5F8E13}" type="datetimeFigureOut">
              <a:rPr lang="ko-KR" altLang="en-US" smtClean="0"/>
              <a:t>2021-11-04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59D40A-A42D-4FF7-924B-A1B473B0A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374AF9-874F-49AC-BD35-F7B11C60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36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DAFC6E9-40F8-410D-B8C9-394B53F33A72}"/>
              </a:ext>
            </a:extLst>
          </p:cNvPr>
          <p:cNvSpPr/>
          <p:nvPr/>
        </p:nvSpPr>
        <p:spPr>
          <a:xfrm>
            <a:off x="0" y="1933303"/>
            <a:ext cx="12188952" cy="1495697"/>
          </a:xfrm>
          <a:prstGeom prst="rect">
            <a:avLst/>
          </a:prstGeom>
          <a:solidFill>
            <a:srgbClr val="D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76426-69A1-470C-8ABF-4C36578374AD}"/>
              </a:ext>
            </a:extLst>
          </p:cNvPr>
          <p:cNvSpPr txBox="1"/>
          <p:nvPr/>
        </p:nvSpPr>
        <p:spPr>
          <a:xfrm>
            <a:off x="-1524" y="2419541"/>
            <a:ext cx="12193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rPr>
              <a:t>Sympathetic Neuromodulation for Management of VT</a:t>
            </a:r>
            <a:endParaRPr lang="ko-KR" altLang="en-US" sz="2800" b="1" dirty="0">
              <a:latin typeface="Calibri" panose="020F0502020204030204" pitchFamily="34" charset="0"/>
              <a:ea typeface="MICE고딕 OTF Bold" panose="000008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7BE2E-9B69-4D54-A320-8227760B23C2}"/>
              </a:ext>
            </a:extLst>
          </p:cNvPr>
          <p:cNvSpPr txBox="1"/>
          <p:nvPr/>
        </p:nvSpPr>
        <p:spPr>
          <a:xfrm>
            <a:off x="-1524" y="4758328"/>
            <a:ext cx="12193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Chang </a:t>
            </a:r>
            <a:r>
              <a:rPr lang="en-US" altLang="ko-KR" sz="2800" b="1" dirty="0" err="1">
                <a:latin typeface="HY태고딕" panose="02030600000101010101" pitchFamily="18" charset="-127"/>
                <a:ea typeface="HY태고딕" panose="02030600000101010101" pitchFamily="18" charset="-127"/>
              </a:rPr>
              <a:t>Hee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</a:t>
            </a:r>
            <a:r>
              <a:rPr lang="en-US" altLang="ko-KR" sz="2800" b="1" dirty="0" err="1">
                <a:latin typeface="HY태고딕" panose="02030600000101010101" pitchFamily="18" charset="-127"/>
                <a:ea typeface="HY태고딕" panose="02030600000101010101" pitchFamily="18" charset="-127"/>
              </a:rPr>
              <a:t>Kwo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	n, MD, PhD</a:t>
            </a:r>
          </a:p>
          <a:p>
            <a:pPr algn="ctr"/>
            <a:endParaRPr lang="en-US" altLang="ko-KR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Division of Cardiology, </a:t>
            </a:r>
            <a:r>
              <a:rPr lang="en-US" altLang="ko-KR" sz="2800" b="1" dirty="0" err="1">
                <a:latin typeface="HY태고딕" panose="02030600000101010101" pitchFamily="18" charset="-127"/>
                <a:ea typeface="HY태고딕" panose="02030600000101010101" pitchFamily="18" charset="-127"/>
              </a:rPr>
              <a:t>Konkuk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University Medical Center</a:t>
            </a:r>
            <a:endParaRPr lang="ko-KR" altLang="en-US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F75A5-9947-4005-A4DD-9DAC5F59C764}"/>
              </a:ext>
            </a:extLst>
          </p:cNvPr>
          <p:cNvSpPr txBox="1"/>
          <p:nvPr/>
        </p:nvSpPr>
        <p:spPr>
          <a:xfrm>
            <a:off x="-1" y="1594747"/>
            <a:ext cx="1218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MICE고딕 OTF" panose="00000800000000000000" pitchFamily="50" charset="-127"/>
                <a:cs typeface="Calibri" panose="020F0502020204030204" pitchFamily="34" charset="0"/>
              </a:rPr>
              <a:t>Session 1. Sudden Cardiac Death: Risk Stratification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12455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6665" y="7679"/>
            <a:ext cx="11531352" cy="1247189"/>
          </a:xfrm>
        </p:spPr>
        <p:txBody>
          <a:bodyPr>
            <a:normAutofit/>
          </a:bodyPr>
          <a:lstStyle/>
          <a:p>
            <a:r>
              <a:rPr lang="en-US" altLang="ko-KR" sz="3600" b="1" u="sng" dirty="0">
                <a:solidFill>
                  <a:schemeClr val="accent1">
                    <a:lumMod val="50000"/>
                  </a:schemeClr>
                </a:solidFill>
              </a:rPr>
              <a:t>Cardiac sympathetic denervation (Left vs Bilateral)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54477" y="1333242"/>
            <a:ext cx="11303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121 patients (age 55 ± 13 years, 26% female, mean EF of 30 ± 13%) underwent left or bilateral CSD</a:t>
            </a:r>
            <a:endParaRPr lang="ko-KR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80" y="1939397"/>
            <a:ext cx="4295218" cy="4364125"/>
          </a:xfrm>
          <a:prstGeom prst="rect">
            <a:avLst/>
          </a:prstGeom>
        </p:spPr>
      </p:pic>
      <p:sp>
        <p:nvSpPr>
          <p:cNvPr id="12" name="타원 11"/>
          <p:cNvSpPr/>
          <p:nvPr/>
        </p:nvSpPr>
        <p:spPr>
          <a:xfrm>
            <a:off x="2947481" y="5408579"/>
            <a:ext cx="1060315" cy="2334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610" y="1939396"/>
            <a:ext cx="6542805" cy="4895573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6400800" y="4659549"/>
            <a:ext cx="5136204" cy="2334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71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80"/>
            <a:ext cx="10515600" cy="1264168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Long-term outcomes of bilateral CSD</a:t>
            </a:r>
            <a:endParaRPr lang="ko-KR" altLang="en-US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10515600" cy="47050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8200" y="1295000"/>
            <a:ext cx="9880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Twenty patients (42 ± 16 years; 55% male), over a mean follow-up of 1,300 ± 321 days</a:t>
            </a:r>
            <a:endParaRPr lang="ko-KR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077741" y="6571072"/>
            <a:ext cx="27999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/>
              <a:t>J Am </a:t>
            </a:r>
            <a:r>
              <a:rPr lang="en-US" altLang="ko-KR" sz="1200" b="1" i="1" dirty="0" err="1"/>
              <a:t>Coll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Cardiol</a:t>
            </a:r>
            <a:r>
              <a:rPr lang="en-US" altLang="ko-KR" sz="1200" b="1" i="1" dirty="0"/>
              <a:t> EP 2021;7:463–70</a:t>
            </a:r>
            <a:endParaRPr lang="ko-KR" altLang="en-US" sz="1200" b="1" i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3" y="2231224"/>
            <a:ext cx="5788969" cy="34789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76913"/>
            <a:ext cx="5769336" cy="295893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096000" y="232621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/>
              <a:t>Antiarrhythmic Drug Proﬁle Before CSD and at the End of Follow-Up</a:t>
            </a:r>
            <a:endParaRPr lang="ko-KR" altLang="en-US" sz="1400" b="1" dirty="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8472791" y="3528070"/>
            <a:ext cx="204281" cy="9855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9786026" y="3356043"/>
            <a:ext cx="204280" cy="9435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326663" y="5877471"/>
            <a:ext cx="5769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u="sng" dirty="0">
                <a:solidFill>
                  <a:schemeClr val="accent1">
                    <a:lumMod val="50000"/>
                  </a:schemeClr>
                </a:solidFill>
              </a:rPr>
              <a:t>Freedom from sustained VT or ICD shock was 54.5%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 (95% CI: 0.31 to 0.73) after BCSD at 4 years.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9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65297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Thoracic epidural anesthesia (TEA)</a:t>
            </a:r>
            <a:endParaRPr lang="ko-KR" altLang="en-US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160" y="7679"/>
            <a:ext cx="2451608" cy="167980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924128" y="1293278"/>
            <a:ext cx="59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in vivo canine model</a:t>
            </a:r>
            <a:endParaRPr lang="ko-KR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50" y="2726956"/>
            <a:ext cx="6097541" cy="314854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226" y="2041728"/>
            <a:ext cx="3789016" cy="435076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858000" y="1651468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Example of MAP shortening with decreasing cycle length</a:t>
            </a:r>
            <a:endParaRPr lang="ko-KR" altLang="en-US" sz="1400" b="1" dirty="0"/>
          </a:p>
        </p:txBody>
      </p:sp>
      <p:sp>
        <p:nvSpPr>
          <p:cNvPr id="12" name="직사각형 11"/>
          <p:cNvSpPr/>
          <p:nvPr/>
        </p:nvSpPr>
        <p:spPr>
          <a:xfrm>
            <a:off x="9407826" y="6575011"/>
            <a:ext cx="2465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/>
              <a:t>Anesthesiology 2001; 95:132–8</a:t>
            </a:r>
            <a:endParaRPr lang="ko-KR" altLang="en-US" sz="1200" b="1" i="1" dirty="0"/>
          </a:p>
        </p:txBody>
      </p:sp>
      <p:sp>
        <p:nvSpPr>
          <p:cNvPr id="13" name="직사각형 12"/>
          <p:cNvSpPr/>
          <p:nvPr/>
        </p:nvSpPr>
        <p:spPr>
          <a:xfrm>
            <a:off x="750650" y="1979547"/>
            <a:ext cx="626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RV endocardial effective refractory period (ERP; A) and monophasic action potential duration at 90% repolarization (MAP90 RV; B)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0650" y="5992238"/>
            <a:ext cx="6097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TEA (diamond), ANS blockade (triangle), vs control (upside down triangle)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4259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80"/>
            <a:ext cx="10515600" cy="1294624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Thoracic epidural anesthesia (TEA)</a:t>
            </a:r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8200" y="1333242"/>
            <a:ext cx="8724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Case report - a 75-year-old man with a history of ICMP (EF 20%)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247080" y="6567699"/>
            <a:ext cx="2602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/>
              <a:t>Heart Rhythm 2005;2:1359–1362</a:t>
            </a:r>
            <a:endParaRPr lang="ko-KR" altLang="en-US" sz="1200" b="1" i="1" dirty="0"/>
          </a:p>
        </p:txBody>
      </p:sp>
      <p:sp>
        <p:nvSpPr>
          <p:cNvPr id="8" name="직사각형 7"/>
          <p:cNvSpPr/>
          <p:nvPr/>
        </p:nvSpPr>
        <p:spPr>
          <a:xfrm>
            <a:off x="838200" y="1979318"/>
            <a:ext cx="52610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Thoracic epidural anesthesia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After sterile skin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Left lateral decubitus 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 17-gauge Tuohy epidural needle was inserted </a:t>
            </a:r>
            <a:r>
              <a:rPr lang="en-US" altLang="ko-KR" b="1" dirty="0"/>
              <a:t>into the thoracic T1-2 epidural interspace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 19-gauge Flex-Tip Plus epidural catheter (Arrow International Inc., Reading, PA, USA) was advanced </a:t>
            </a:r>
            <a:r>
              <a:rPr lang="en-US" altLang="ko-KR" b="1" dirty="0"/>
              <a:t>5 cm beyond the needle tip </a:t>
            </a:r>
            <a:r>
              <a:rPr lang="en-US" altLang="ko-KR" dirty="0"/>
              <a:t>into the epidural space and sterilely secured.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Proper placement of the epidural catheter was later conﬁrmed using ﬂuoroscopic imaging.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Initially, </a:t>
            </a:r>
            <a:r>
              <a:rPr lang="en-US" altLang="ko-KR" b="1" dirty="0"/>
              <a:t>1mL of 0.25% bupivacaine </a:t>
            </a:r>
            <a:r>
              <a:rPr lang="en-US" altLang="ko-KR" dirty="0"/>
              <a:t>was injected </a:t>
            </a:r>
            <a:r>
              <a:rPr lang="en-US" altLang="ko-KR" dirty="0" err="1"/>
              <a:t>epidurally</a:t>
            </a:r>
            <a:r>
              <a:rPr lang="en-US" altLang="ko-KR" dirty="0"/>
              <a:t>, followed by </a:t>
            </a:r>
            <a:r>
              <a:rPr lang="en-US" altLang="ko-KR" b="1" dirty="0"/>
              <a:t>continuous infusion at 2mL/hour. </a:t>
            </a:r>
            <a:endParaRPr lang="ko-KR" altLang="en-US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315" y="1979317"/>
            <a:ext cx="4679837" cy="4370427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10184860" y="5544766"/>
            <a:ext cx="544749" cy="4280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536" y="7678"/>
            <a:ext cx="2757232" cy="18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80"/>
            <a:ext cx="10515600" cy="1194090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Renal artery denervation (RAD)</a:t>
            </a:r>
            <a:endParaRPr lang="ko-KR" altLang="en-US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147078" y="6596127"/>
            <a:ext cx="3701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i="1" dirty="0"/>
              <a:t>Zhu, C. et al. J Am </a:t>
            </a:r>
            <a:r>
              <a:rPr lang="en-US" altLang="ko-KR" sz="1100" b="1" i="1" dirty="0" err="1"/>
              <a:t>Coll</a:t>
            </a:r>
            <a:r>
              <a:rPr lang="en-US" altLang="ko-KR" sz="1100" b="1" i="1" dirty="0"/>
              <a:t> </a:t>
            </a:r>
            <a:r>
              <a:rPr lang="en-US" altLang="ko-KR" sz="1100" b="1" i="1" dirty="0" err="1"/>
              <a:t>Cardiol</a:t>
            </a:r>
            <a:r>
              <a:rPr lang="en-US" altLang="ko-KR" sz="1100" b="1" i="1" dirty="0"/>
              <a:t> EP. 2019;5(8):881–96</a:t>
            </a:r>
            <a:endParaRPr lang="ko-KR" altLang="en-US" sz="1100" b="1" i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08" y="1275757"/>
            <a:ext cx="7819280" cy="51848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598596" y="1333242"/>
            <a:ext cx="525013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(A) Renal artery denervation exerts its antiarrhythmic effect by </a:t>
            </a:r>
            <a:r>
              <a:rPr lang="en-US" altLang="ko-KR" sz="1600" b="1" u="sng" dirty="0"/>
              <a:t>decreasing renal afferent signals</a:t>
            </a:r>
            <a:r>
              <a:rPr lang="en-US" altLang="ko-KR" sz="1600" dirty="0"/>
              <a:t>, which in turn </a:t>
            </a:r>
            <a:r>
              <a:rPr lang="en-US" altLang="ko-KR" sz="1600" b="1" u="sng" dirty="0"/>
              <a:t>decreases efferent sympathetic outﬂow to the heart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8874388" y="2949021"/>
            <a:ext cx="297434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(B) Renal artery denervation is performed </a:t>
            </a:r>
            <a:r>
              <a:rPr lang="en-US" altLang="ko-KR" sz="1600" b="1" u="sng" dirty="0"/>
              <a:t>via catheter ablation under guidance by contrast angiography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6731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56917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Sequential RF lesions in renal arteries</a:t>
            </a:r>
            <a:endParaRPr lang="ko-KR" altLang="en-US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10515600" cy="47050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7" y="1630577"/>
            <a:ext cx="7535840" cy="449774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833203" y="6574447"/>
            <a:ext cx="3045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ko-KR" sz="1200" b="1" i="1" dirty="0"/>
              <a:t>Arq Bras Cardiol. 2014; 102(4):355-363</a:t>
            </a:r>
            <a:endParaRPr lang="ko-KR" altLang="en-US" sz="1200" b="1" i="1" dirty="0"/>
          </a:p>
        </p:txBody>
      </p:sp>
      <p:sp>
        <p:nvSpPr>
          <p:cNvPr id="8" name="직사각형 7"/>
          <p:cNvSpPr/>
          <p:nvPr/>
        </p:nvSpPr>
        <p:spPr>
          <a:xfrm>
            <a:off x="8374040" y="1687485"/>
            <a:ext cx="35042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unfractionated heparin </a:t>
            </a:r>
            <a:r>
              <a:rPr lang="en-US" altLang="ko-KR" sz="1400" dirty="0"/>
              <a:t>was administered at a dose of </a:t>
            </a:r>
            <a:r>
              <a:rPr lang="en-US" altLang="ko-KR" sz="1400" b="1" dirty="0"/>
              <a:t>100 U/kg.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/>
              <a:t>Aortography at the level of the renal arteries was performed after administration of </a:t>
            </a:r>
            <a:r>
              <a:rPr lang="en-US" altLang="ko-KR" sz="1400" b="1" dirty="0"/>
              <a:t>intravenous NTG (200 mg), </a:t>
            </a:r>
            <a:r>
              <a:rPr lang="en-US" altLang="ko-KR" sz="1400" dirty="0"/>
              <a:t>followed by catheterization and selective renal arteriography for the evaluation of the anatomy.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At least 4 radiofrequency lesions </a:t>
            </a:r>
            <a:r>
              <a:rPr lang="en-US" altLang="ko-KR" sz="1400" dirty="0"/>
              <a:t>were delivered </a:t>
            </a:r>
            <a:r>
              <a:rPr lang="en-US" altLang="ko-KR" sz="1400" b="1" dirty="0"/>
              <a:t>along both renal arteries</a:t>
            </a:r>
            <a:r>
              <a:rPr lang="en-US" altLang="ko-KR" sz="1400" dirty="0"/>
              <a:t>, starting </a:t>
            </a:r>
            <a:r>
              <a:rPr lang="en-US" altLang="ko-KR" sz="1400" b="1" dirty="0"/>
              <a:t>from the distal segments toward the ostia.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/>
              <a:t>The catheter was pulled 5 mm and was rotated after each radiofrequency delivery, thus producing a </a:t>
            </a:r>
            <a:r>
              <a:rPr lang="en-US" altLang="ko-KR" sz="1400" b="1" dirty="0"/>
              <a:t>spiral conﬁguration of the ablations</a:t>
            </a:r>
            <a:r>
              <a:rPr lang="en-US" altLang="ko-KR" sz="1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analgesia</a:t>
            </a:r>
            <a:r>
              <a:rPr lang="en-US" altLang="ko-KR" sz="1400" dirty="0"/>
              <a:t> with fentanyl and morphine was performed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FF0000"/>
                </a:solidFill>
              </a:rPr>
              <a:t>RF energy - 12 W for 30 seconds </a:t>
            </a:r>
            <a:r>
              <a:rPr lang="en-US" altLang="ko-KR" sz="1400" dirty="0"/>
              <a:t>at a ﬂow rate of 17 cm</a:t>
            </a:r>
            <a:r>
              <a:rPr lang="en-US" altLang="ko-KR" sz="1400" baseline="30000" dirty="0"/>
              <a:t>3</a:t>
            </a:r>
            <a:r>
              <a:rPr lang="en-US" altLang="ko-KR" sz="1400" dirty="0"/>
              <a:t>/min.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630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80"/>
            <a:ext cx="10515600" cy="1264168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RAD for the treatment of refractory VA</a:t>
            </a:r>
            <a:endParaRPr lang="ko-KR" altLang="en-US" sz="40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8199" y="1271848"/>
            <a:ext cx="7654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A total of 10 patients with refractory VA underwent RAD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998046" y="6581001"/>
            <a:ext cx="2905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/>
              <a:t>J Am </a:t>
            </a:r>
            <a:r>
              <a:rPr lang="en-US" altLang="ko-KR" sz="1200" b="1" i="1" dirty="0" err="1"/>
              <a:t>Coll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Cardiol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Intv</a:t>
            </a:r>
            <a:r>
              <a:rPr lang="en-US" altLang="ko-KR" sz="1200" b="1" i="1" dirty="0"/>
              <a:t> 2015;8:984–90</a:t>
            </a:r>
            <a:endParaRPr lang="ko-KR" altLang="en-US" sz="1200" b="1" i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4" y="1960457"/>
            <a:ext cx="3633551" cy="37983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60" y="1993312"/>
            <a:ext cx="3872074" cy="361954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451" y="1993312"/>
            <a:ext cx="3801890" cy="36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7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56917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RAD + CA in the treatment of VA</a:t>
            </a:r>
            <a:endParaRPr lang="ko-KR" altLang="en-US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8199" y="1333242"/>
            <a:ext cx="10515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A total of 32 patients with ICDs who underwent CA or both CA and RSDN for refractory 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Patients were followed up at a median of 15 months (6 to20 months)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99" y="2710016"/>
            <a:ext cx="10379590" cy="2192727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5758774" y="3151762"/>
            <a:ext cx="5525311" cy="173152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198484" y="6562916"/>
            <a:ext cx="2636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ko-KR" sz="1200" b="1" i="1" dirty="0"/>
              <a:t>Am J Cardiol 2016;118:1207- 210</a:t>
            </a:r>
            <a:endParaRPr lang="ko-KR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71444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95827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rgbClr val="002060"/>
                </a:solidFill>
              </a:rPr>
              <a:t>Tragus nerve stimulation (TNS)</a:t>
            </a:r>
            <a:endParaRPr lang="ko-KR" alt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10515600" cy="47050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832" y="7679"/>
            <a:ext cx="1746622" cy="161291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337" y="1687484"/>
            <a:ext cx="7713355" cy="477189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0013100" y="6581001"/>
            <a:ext cx="1893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/>
              <a:t>Front. </a:t>
            </a:r>
            <a:r>
              <a:rPr lang="en-US" altLang="ko-KR" sz="1200" b="1" i="1" dirty="0" err="1"/>
              <a:t>Neurosci</a:t>
            </a:r>
            <a:r>
              <a:rPr lang="en-US" altLang="ko-KR" sz="1200" b="1" i="1" dirty="0"/>
              <a:t>. 13:772</a:t>
            </a:r>
            <a:endParaRPr lang="ko-KR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470231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80"/>
            <a:ext cx="10515600" cy="1264168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rgbClr val="002060"/>
                </a:solidFill>
              </a:rPr>
              <a:t>Tragus nerve stimulation (TNS)</a:t>
            </a:r>
            <a:endParaRPr lang="ko-KR" altLang="en-US" sz="40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8200" y="1230603"/>
            <a:ext cx="11039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</a:rPr>
              <a:t>in a post-infarction canine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</a:rPr>
              <a:t>normal control (n = 6), MI (LAD ligation without LL-TS [n = 8]), and TS (MI plus LL-TS [n = 8]) groups.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</a:rPr>
              <a:t>LL-TS was delivered 2 h each day at 80% below the threshold which slowed sinus rate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63" y="2120631"/>
            <a:ext cx="5347090" cy="464009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130053" y="2369324"/>
            <a:ext cx="4747419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(A to D) Examples of dynamic APD restitution curves at remote (A and C) and </a:t>
            </a:r>
            <a:r>
              <a:rPr lang="en-US" altLang="ko-KR" sz="1400" b="1" dirty="0" err="1"/>
              <a:t>peri</a:t>
            </a:r>
            <a:r>
              <a:rPr lang="en-US" altLang="ko-KR" sz="1400" b="1" dirty="0"/>
              <a:t>-infarcted (B and D) zones.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(E) Programmed ventricular stimulation-induced ventricular arrhythmias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(F) arrhythmia scores.</a:t>
            </a:r>
            <a:endParaRPr lang="ko-KR" altLang="en-US" sz="1400" b="1" dirty="0"/>
          </a:p>
        </p:txBody>
      </p:sp>
      <p:sp>
        <p:nvSpPr>
          <p:cNvPr id="9" name="직사각형 8"/>
          <p:cNvSpPr/>
          <p:nvPr/>
        </p:nvSpPr>
        <p:spPr>
          <a:xfrm>
            <a:off x="9144607" y="6557971"/>
            <a:ext cx="2710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/>
              <a:t>J Am </a:t>
            </a:r>
            <a:r>
              <a:rPr lang="en-US" altLang="ko-KR" sz="1200" b="1" i="1" dirty="0" err="1"/>
              <a:t>Coll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Cardiol</a:t>
            </a:r>
            <a:r>
              <a:rPr lang="en-US" altLang="ko-KR" sz="1200" b="1" i="1" dirty="0"/>
              <a:t> EP 2016;2:330–9</a:t>
            </a:r>
            <a:endParaRPr lang="ko-KR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56420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84916" y="7680"/>
            <a:ext cx="5777346" cy="1264168"/>
          </a:xfrm>
        </p:spPr>
        <p:txBody>
          <a:bodyPr>
            <a:normAutofit/>
          </a:bodyPr>
          <a:lstStyle/>
          <a:p>
            <a:r>
              <a:rPr lang="en-US" altLang="ko-KR" sz="3200" b="1" u="sng" dirty="0">
                <a:solidFill>
                  <a:schemeClr val="accent1">
                    <a:lumMod val="50000"/>
                  </a:schemeClr>
                </a:solidFill>
              </a:rPr>
              <a:t>Cardiac autonomic control</a:t>
            </a:r>
            <a:endParaRPr lang="ko-KR" altLang="en-US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0236"/>
            <a:ext cx="5044877" cy="614225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147078" y="6596127"/>
            <a:ext cx="3701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i="1" dirty="0"/>
              <a:t>Zhu, C. et al. J Am </a:t>
            </a:r>
            <a:r>
              <a:rPr lang="en-US" altLang="ko-KR" sz="1100" b="1" i="1" dirty="0" err="1"/>
              <a:t>Coll</a:t>
            </a:r>
            <a:r>
              <a:rPr lang="en-US" altLang="ko-KR" sz="1100" b="1" i="1" dirty="0"/>
              <a:t> </a:t>
            </a:r>
            <a:r>
              <a:rPr lang="en-US" altLang="ko-KR" sz="1100" b="1" i="1" dirty="0" err="1"/>
              <a:t>Cardiol</a:t>
            </a:r>
            <a:r>
              <a:rPr lang="en-US" altLang="ko-KR" sz="1100" b="1" i="1" dirty="0"/>
              <a:t> EP. 2019;5(8):881–96</a:t>
            </a:r>
            <a:endParaRPr lang="ko-KR" altLang="en-US" sz="11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83077" y="2855017"/>
            <a:ext cx="388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The brain stem spinal cord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89560" y="3951003"/>
            <a:ext cx="388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Intrathoracic </a:t>
            </a:r>
            <a:r>
              <a:rPr lang="en-US" altLang="ko-KR" b="1" dirty="0" err="1"/>
              <a:t>extracardiac</a:t>
            </a:r>
            <a:r>
              <a:rPr lang="en-US" altLang="ko-KR" b="1" dirty="0"/>
              <a:t> ganglia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86316" y="5202630"/>
            <a:ext cx="44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The intrinsic cardiac nervous system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79830" y="1694178"/>
            <a:ext cx="388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u="sng" dirty="0"/>
              <a:t>Three main levels</a:t>
            </a:r>
            <a:endParaRPr lang="ko-KR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33818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56917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rgbClr val="002060"/>
                </a:solidFill>
              </a:rPr>
              <a:t>Low-level TNS in patients with STEMI</a:t>
            </a:r>
            <a:endParaRPr lang="ko-KR" alt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10515600" cy="47050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5" y="1264596"/>
            <a:ext cx="5627039" cy="52699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976" y="1264595"/>
            <a:ext cx="5591581" cy="437744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266976" y="5622414"/>
            <a:ext cx="5591581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2060"/>
                </a:solidFill>
              </a:rPr>
              <a:t>The </a:t>
            </a:r>
            <a:r>
              <a:rPr lang="en-US" altLang="ko-KR" sz="1400" b="1" dirty="0">
                <a:solidFill>
                  <a:srgbClr val="002060"/>
                </a:solidFill>
              </a:rPr>
              <a:t>lowest electric current necessary to slow the sinus rate </a:t>
            </a:r>
            <a:r>
              <a:rPr lang="en-US" altLang="ko-KR" sz="1400" dirty="0">
                <a:solidFill>
                  <a:srgbClr val="002060"/>
                </a:solidFill>
              </a:rPr>
              <a:t>was deﬁned as the </a:t>
            </a:r>
            <a:r>
              <a:rPr lang="en-US" altLang="ko-KR" sz="1400" b="1" dirty="0">
                <a:solidFill>
                  <a:srgbClr val="002060"/>
                </a:solidFill>
              </a:rPr>
              <a:t>stimulation threshold</a:t>
            </a:r>
            <a:r>
              <a:rPr lang="en-US" altLang="ko-KR" sz="14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</a:rPr>
              <a:t>LL-TS</a:t>
            </a:r>
            <a:r>
              <a:rPr lang="en-US" altLang="ko-KR" sz="1400" dirty="0">
                <a:solidFill>
                  <a:srgbClr val="002060"/>
                </a:solidFill>
              </a:rPr>
              <a:t> was set at </a:t>
            </a:r>
            <a:r>
              <a:rPr lang="en-US" altLang="ko-KR" sz="1400" b="1" dirty="0">
                <a:solidFill>
                  <a:srgbClr val="002060"/>
                </a:solidFill>
              </a:rPr>
              <a:t>50% below the threshold </a:t>
            </a:r>
            <a:r>
              <a:rPr lang="en-US" altLang="ko-KR" sz="1400" dirty="0">
                <a:solidFill>
                  <a:srgbClr val="002060"/>
                </a:solidFill>
              </a:rPr>
              <a:t>with a </a:t>
            </a:r>
            <a:r>
              <a:rPr lang="en-US" altLang="ko-KR" sz="1400" b="1" dirty="0">
                <a:solidFill>
                  <a:srgbClr val="002060"/>
                </a:solidFill>
              </a:rPr>
              <a:t>duty cycle of 5s on and 5s off.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781882" y="6581001"/>
            <a:ext cx="3085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/>
              <a:t>J Am </a:t>
            </a:r>
            <a:r>
              <a:rPr lang="en-US" altLang="ko-KR" sz="1200" b="1" i="1" dirty="0" err="1"/>
              <a:t>Coll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Cardiol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Intv</a:t>
            </a:r>
            <a:r>
              <a:rPr lang="en-US" altLang="ko-KR" sz="1200" b="1" i="1" dirty="0"/>
              <a:t> 2017;10:1511–20</a:t>
            </a:r>
            <a:endParaRPr lang="ko-KR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64827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56917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rgbClr val="002060"/>
                </a:solidFill>
              </a:rPr>
              <a:t>Low-level TNS in patients with STEMI</a:t>
            </a:r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781882" y="6581001"/>
            <a:ext cx="3085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/>
              <a:t>J Am </a:t>
            </a:r>
            <a:r>
              <a:rPr lang="en-US" altLang="ko-KR" sz="1200" b="1" i="1" dirty="0" err="1"/>
              <a:t>Coll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Cardiol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Intv</a:t>
            </a:r>
            <a:r>
              <a:rPr lang="en-US" altLang="ko-KR" sz="1200" b="1" i="1" dirty="0"/>
              <a:t> 2017;10:1511–20</a:t>
            </a:r>
            <a:endParaRPr lang="ko-KR" altLang="en-US" sz="1200" b="1" i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5" y="1693578"/>
            <a:ext cx="5682374" cy="45126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83" y="1687485"/>
            <a:ext cx="5662048" cy="4304753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26663" y="1285015"/>
            <a:ext cx="9585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002060"/>
                </a:solidFill>
              </a:rPr>
              <a:t>LL-TS signiﬁcantly improves inﬂammatory responses, reperfusion-related VAs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35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47189"/>
          </a:xfrm>
        </p:spPr>
        <p:txBody>
          <a:bodyPr/>
          <a:lstStyle/>
          <a:p>
            <a:r>
              <a:rPr lang="en-US" altLang="ko-KR" b="1" dirty="0">
                <a:solidFill>
                  <a:srgbClr val="002060"/>
                </a:solidFill>
              </a:rPr>
              <a:t>Summary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10515600" cy="470500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 dirty="0"/>
              <a:t>Signiﬁcant progress </a:t>
            </a:r>
            <a:r>
              <a:rPr lang="en-US" altLang="ko-KR" dirty="0"/>
              <a:t>has been made in developing </a:t>
            </a:r>
            <a:r>
              <a:rPr lang="en-US" altLang="ko-KR" b="1" dirty="0" err="1"/>
              <a:t>neuromodulatory</a:t>
            </a:r>
            <a:r>
              <a:rPr lang="en-US" altLang="ko-KR" b="1" dirty="0"/>
              <a:t> techniques for heart rhythm disorders</a:t>
            </a:r>
          </a:p>
          <a:p>
            <a:endParaRPr lang="en-US" altLang="ko-KR" dirty="0"/>
          </a:p>
          <a:p>
            <a:r>
              <a:rPr lang="en-US" altLang="ko-KR" b="1" dirty="0"/>
              <a:t>LCSD</a:t>
            </a:r>
            <a:r>
              <a:rPr lang="en-US" altLang="ko-KR" dirty="0"/>
              <a:t> continues to </a:t>
            </a:r>
            <a:r>
              <a:rPr lang="en-US" altLang="ko-KR" b="1" dirty="0"/>
              <a:t>improve outcomes </a:t>
            </a:r>
            <a:r>
              <a:rPr lang="en-US" altLang="ko-KR" dirty="0"/>
              <a:t>for those with </a:t>
            </a:r>
            <a:r>
              <a:rPr lang="en-US" altLang="ko-KR" b="1" dirty="0"/>
              <a:t>LQTS and CPVT</a:t>
            </a:r>
          </a:p>
          <a:p>
            <a:endParaRPr lang="en-US" altLang="ko-KR" dirty="0"/>
          </a:p>
          <a:p>
            <a:r>
              <a:rPr lang="en-US" altLang="ko-KR" b="1" dirty="0"/>
              <a:t>BCSD</a:t>
            </a:r>
            <a:r>
              <a:rPr lang="en-US" altLang="ko-KR" dirty="0"/>
              <a:t> is now becoming more widely used for its </a:t>
            </a:r>
            <a:r>
              <a:rPr lang="en-US" altLang="ko-KR" b="1" dirty="0"/>
              <a:t>effectiveness in refractory VT/VF cases</a:t>
            </a:r>
            <a:r>
              <a:rPr lang="en-US" altLang="ko-KR" dirty="0"/>
              <a:t>, especially in patients </a:t>
            </a:r>
            <a:r>
              <a:rPr lang="en-US" altLang="ko-KR" b="1" dirty="0"/>
              <a:t>with SHD</a:t>
            </a:r>
          </a:p>
          <a:p>
            <a:endParaRPr lang="en-US" altLang="ko-KR" dirty="0"/>
          </a:p>
          <a:p>
            <a:r>
              <a:rPr lang="en-US" altLang="ko-KR" b="1" dirty="0"/>
              <a:t>Modulation at the spinal cord, </a:t>
            </a:r>
            <a:r>
              <a:rPr lang="en-US" altLang="ko-KR" b="1" dirty="0" err="1"/>
              <a:t>vagus</a:t>
            </a:r>
            <a:r>
              <a:rPr lang="en-US" altLang="ko-KR" b="1" dirty="0"/>
              <a:t>, SG, and ICNS</a:t>
            </a:r>
            <a:r>
              <a:rPr lang="en-US" altLang="ko-KR" dirty="0"/>
              <a:t>, as well as distant </a:t>
            </a:r>
            <a:r>
              <a:rPr lang="en-US" altLang="ko-KR" b="1" dirty="0"/>
              <a:t>renal sympathetic nerves</a:t>
            </a:r>
            <a:r>
              <a:rPr lang="en-US" altLang="ko-KR" dirty="0"/>
              <a:t> </a:t>
            </a:r>
            <a:r>
              <a:rPr lang="en-US" altLang="ko-KR" b="1" dirty="0"/>
              <a:t>can reduce ventricular arrhythmias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2847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EC3158-FA30-472F-9991-3A23EEB344AF}"/>
              </a:ext>
            </a:extLst>
          </p:cNvPr>
          <p:cNvSpPr txBox="1"/>
          <p:nvPr/>
        </p:nvSpPr>
        <p:spPr>
          <a:xfrm>
            <a:off x="5041064" y="2678277"/>
            <a:ext cx="2109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감사합니다</a:t>
            </a:r>
            <a:endParaRPr lang="en-US" altLang="ko-KR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endParaRPr lang="en-US" altLang="ko-KR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Thank you!</a:t>
            </a:r>
            <a:endParaRPr lang="ko-KR" altLang="en-US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3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56917"/>
          </a:xfrm>
        </p:spPr>
        <p:txBody>
          <a:bodyPr>
            <a:normAutofit/>
          </a:bodyPr>
          <a:lstStyle/>
          <a:p>
            <a:r>
              <a:rPr lang="en-US" altLang="ko-KR" sz="3600" b="1" u="sng" dirty="0">
                <a:solidFill>
                  <a:schemeClr val="accent1">
                    <a:lumMod val="50000"/>
                  </a:schemeClr>
                </a:solidFill>
              </a:rPr>
              <a:t>Background of cardiac </a:t>
            </a:r>
            <a:r>
              <a:rPr lang="en-US" altLang="ko-KR" sz="3600" b="1" u="sng" dirty="0" err="1">
                <a:solidFill>
                  <a:schemeClr val="accent1">
                    <a:lumMod val="50000"/>
                  </a:schemeClr>
                </a:solidFill>
              </a:rPr>
              <a:t>neuromodulation</a:t>
            </a:r>
            <a:endParaRPr lang="ko-KR" altLang="en-US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6019800" cy="4705003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/>
              <a:t>VT recurrence is not uncommon after ablation</a:t>
            </a:r>
          </a:p>
          <a:p>
            <a:endParaRPr lang="en-US" altLang="ko-KR" sz="2400" dirty="0"/>
          </a:p>
          <a:p>
            <a:r>
              <a:rPr lang="en-US" altLang="ko-KR" sz="2400" dirty="0"/>
              <a:t>Sympathetic nervous system plays a major role in initiation and maintenance of arrhythmias</a:t>
            </a:r>
          </a:p>
          <a:p>
            <a:endParaRPr lang="en-US" altLang="ko-KR" sz="2400" dirty="0"/>
          </a:p>
          <a:p>
            <a:r>
              <a:rPr lang="en-US" altLang="ko-KR" sz="2400" dirty="0" err="1"/>
              <a:t>Denervated</a:t>
            </a:r>
            <a:r>
              <a:rPr lang="en-US" altLang="ko-KR" sz="2400" dirty="0"/>
              <a:t> heart is less arrhythmic and fibrillation is rare</a:t>
            </a:r>
          </a:p>
          <a:p>
            <a:endParaRPr lang="en-US" altLang="ko-KR" sz="2400" dirty="0"/>
          </a:p>
          <a:p>
            <a:r>
              <a:rPr lang="en-US" altLang="ko-KR" sz="2400" dirty="0" err="1"/>
              <a:t>Neuromodulation</a:t>
            </a:r>
            <a:r>
              <a:rPr lang="en-US" altLang="ko-KR" sz="2400" dirty="0"/>
              <a:t> is potentially an adjunctive therapy to reduce VT burden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1289181"/>
            <a:ext cx="4295775" cy="52292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476183" y="6563818"/>
            <a:ext cx="2363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>
                <a:solidFill>
                  <a:srgbClr val="333333"/>
                </a:solidFill>
                <a:latin typeface="Helvetica Neue"/>
              </a:rPr>
              <a:t>Courtesy of </a:t>
            </a:r>
            <a:r>
              <a:rPr lang="en-US" altLang="ko-KR" sz="1200" b="1" i="1" dirty="0" err="1">
                <a:solidFill>
                  <a:srgbClr val="333333"/>
                </a:solidFill>
                <a:latin typeface="Helvetica Neue"/>
              </a:rPr>
              <a:t>Harikrishna</a:t>
            </a:r>
            <a:r>
              <a:rPr lang="en-US" altLang="ko-KR" sz="1200" b="1" i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ko-KR" sz="1200" b="1" i="1" dirty="0" err="1">
                <a:solidFill>
                  <a:srgbClr val="333333"/>
                </a:solidFill>
                <a:latin typeface="Helvetica Neue"/>
              </a:rPr>
              <a:t>Tandri</a:t>
            </a:r>
            <a:endParaRPr lang="ko-KR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08582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36986" y="7680"/>
            <a:ext cx="5369669" cy="1266644"/>
          </a:xfrm>
        </p:spPr>
        <p:txBody>
          <a:bodyPr>
            <a:normAutofit/>
          </a:bodyPr>
          <a:lstStyle/>
          <a:p>
            <a:r>
              <a:rPr lang="en-US" altLang="ko-KR" sz="3600" b="1" u="sng" dirty="0" err="1">
                <a:solidFill>
                  <a:schemeClr val="accent1">
                    <a:lumMod val="50000"/>
                  </a:schemeClr>
                </a:solidFill>
              </a:rPr>
              <a:t>Neuromodulation</a:t>
            </a:r>
            <a:r>
              <a:rPr lang="en-US" altLang="ko-KR" sz="3600" b="1" u="sng" dirty="0">
                <a:solidFill>
                  <a:schemeClr val="accent1">
                    <a:lumMod val="50000"/>
                  </a:schemeClr>
                </a:solidFill>
              </a:rPr>
              <a:t> for Arrhythmias</a:t>
            </a:r>
            <a:endParaRPr lang="ko-KR" altLang="en-US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10515600" cy="47050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63" y="312165"/>
            <a:ext cx="6210324" cy="611186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147078" y="6596127"/>
            <a:ext cx="3701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i="1" dirty="0"/>
              <a:t>Zhu, C. et al. J Am </a:t>
            </a:r>
            <a:r>
              <a:rPr lang="en-US" altLang="ko-KR" sz="1100" b="1" i="1" dirty="0" err="1"/>
              <a:t>Coll</a:t>
            </a:r>
            <a:r>
              <a:rPr lang="en-US" altLang="ko-KR" sz="1100" b="1" i="1" dirty="0"/>
              <a:t> </a:t>
            </a:r>
            <a:r>
              <a:rPr lang="en-US" altLang="ko-KR" sz="1100" b="1" i="1" dirty="0" err="1"/>
              <a:t>Cardiol</a:t>
            </a:r>
            <a:r>
              <a:rPr lang="en-US" altLang="ko-KR" sz="1100" b="1" i="1" dirty="0"/>
              <a:t> EP. 2019;5(8):881–96</a:t>
            </a:r>
            <a:endParaRPr lang="ko-KR" altLang="en-US" sz="1100" b="1" i="1" dirty="0"/>
          </a:p>
        </p:txBody>
      </p:sp>
      <p:sp>
        <p:nvSpPr>
          <p:cNvPr id="8" name="타원 7"/>
          <p:cNvSpPr/>
          <p:nvPr/>
        </p:nvSpPr>
        <p:spPr>
          <a:xfrm>
            <a:off x="838200" y="1974715"/>
            <a:ext cx="669587" cy="749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52145" y="3385226"/>
            <a:ext cx="914400" cy="6128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585609" y="4688732"/>
            <a:ext cx="963038" cy="4377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348264" y="554477"/>
            <a:ext cx="894945" cy="4363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838200" y="312165"/>
            <a:ext cx="747409" cy="7138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31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56917"/>
          </a:xfrm>
        </p:spPr>
        <p:txBody>
          <a:bodyPr/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Stellate ganglion blockade</a:t>
            </a:r>
            <a:endParaRPr lang="ko-KR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71616" y="1687485"/>
            <a:ext cx="5447490" cy="4705003"/>
          </a:xfrm>
        </p:spPr>
        <p:txBody>
          <a:bodyPr/>
          <a:lstStyle/>
          <a:p>
            <a:r>
              <a:rPr lang="en-US" altLang="ko-KR" b="1" dirty="0"/>
              <a:t>Anatomy of stellate ganglion</a:t>
            </a:r>
          </a:p>
          <a:p>
            <a:pPr lvl="1"/>
            <a:r>
              <a:rPr lang="en-US" altLang="ko-KR" dirty="0"/>
              <a:t>Cardiac nerves arise from the inferior cervical ganglia and T1, T2 thoracic ganglia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b="1" dirty="0"/>
              <a:t>C8-T1 fuse </a:t>
            </a:r>
            <a:r>
              <a:rPr lang="en-US" altLang="ko-KR" dirty="0"/>
              <a:t>to form the stellate ganglion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9" y="1764252"/>
            <a:ext cx="5779712" cy="375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80"/>
            <a:ext cx="10515600" cy="1264168"/>
          </a:xfrm>
        </p:spPr>
        <p:txBody>
          <a:bodyPr/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Stellate ganglion blockade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10515600" cy="47050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9" y="1687485"/>
            <a:ext cx="4954327" cy="470500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287" y="1591822"/>
            <a:ext cx="4164513" cy="480066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732317" y="6557971"/>
            <a:ext cx="3133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 err="1"/>
              <a:t>Reg</a:t>
            </a:r>
            <a:r>
              <a:rPr lang="en-US" altLang="ko-KR" sz="1200" b="1" i="1" dirty="0"/>
              <a:t> </a:t>
            </a:r>
            <a:r>
              <a:rPr lang="en-US" altLang="ko-KR" sz="1200" b="1" i="1" dirty="0" err="1"/>
              <a:t>Anesth</a:t>
            </a:r>
            <a:r>
              <a:rPr lang="en-US" altLang="ko-KR" sz="1200" b="1" i="1" dirty="0"/>
              <a:t> Pain Med 2009;34: 475Y479</a:t>
            </a:r>
            <a:endParaRPr lang="ko-KR" altLang="en-US" sz="1200" b="1" i="1" dirty="0"/>
          </a:p>
        </p:txBody>
      </p:sp>
      <p:sp>
        <p:nvSpPr>
          <p:cNvPr id="10" name="직사각형 9"/>
          <p:cNvSpPr/>
          <p:nvPr/>
        </p:nvSpPr>
        <p:spPr>
          <a:xfrm>
            <a:off x="768359" y="1280050"/>
            <a:ext cx="582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Ultrasound-Guided Stellate Ganglion Block at 2009</a:t>
            </a:r>
            <a:endParaRPr lang="ko-KR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2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66781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Stellate ganglion blockade</a:t>
            </a:r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003898"/>
            <a:ext cx="3840804" cy="36912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38200" y="1274460"/>
            <a:ext cx="1051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Meta-analysis of Stellate Ganglion Blockade in Managing Electrical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38 patients </a:t>
            </a:r>
            <a:r>
              <a:rPr lang="en-US" altLang="ko-KR" sz="1600" dirty="0"/>
              <a:t>from 23 studies met study criteria (52 ± 19.1 years, 11 F, 17 with ischemic cardiomyopathy</a:t>
            </a:r>
            <a:endParaRPr lang="ko-KR" altLang="en-US" sz="1600" dirty="0"/>
          </a:p>
          <a:p>
            <a:endParaRPr lang="ko-KR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838200" y="2821599"/>
            <a:ext cx="3840805" cy="26257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38200" y="4008407"/>
            <a:ext cx="3840806" cy="2334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838200" y="5166103"/>
            <a:ext cx="3840806" cy="23346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98205" y="659046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1050" b="1" i="1" dirty="0"/>
              <a:t>JACC </a:t>
            </a:r>
            <a:r>
              <a:rPr lang="en-US" altLang="ko-KR" sz="1050" b="1" i="1" dirty="0" err="1"/>
              <a:t>Clin</a:t>
            </a:r>
            <a:r>
              <a:rPr lang="en-US" altLang="ko-KR" sz="1050" b="1" i="1" dirty="0"/>
              <a:t> </a:t>
            </a:r>
            <a:r>
              <a:rPr lang="en-US" altLang="ko-KR" sz="1050" b="1" i="1" dirty="0" err="1"/>
              <a:t>Electrophysiol</a:t>
            </a:r>
            <a:r>
              <a:rPr lang="en-US" altLang="ko-KR" sz="1050" b="1" i="1" dirty="0"/>
              <a:t>. 2017 September ; 3(9): 942–949.</a:t>
            </a:r>
            <a:endParaRPr lang="ko-KR" altLang="en-US" sz="1050" b="1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738810"/>
            <a:ext cx="3772712" cy="870626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838199" y="5943600"/>
            <a:ext cx="3840806" cy="2334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629468" y="6313467"/>
            <a:ext cx="32480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50" b="1" i="1" dirty="0"/>
              <a:t>J </a:t>
            </a:r>
            <a:r>
              <a:rPr lang="en-US" altLang="ko-KR" sz="1050" b="1" i="1" dirty="0" err="1"/>
              <a:t>Cardiovasc</a:t>
            </a:r>
            <a:r>
              <a:rPr lang="en-US" altLang="ko-KR" sz="1050" b="1" i="1" dirty="0"/>
              <a:t> </a:t>
            </a:r>
            <a:r>
              <a:rPr lang="en-US" altLang="ko-KR" sz="1050" b="1" i="1" dirty="0" err="1"/>
              <a:t>Electrophysiol</a:t>
            </a:r>
            <a:r>
              <a:rPr lang="en-US" altLang="ko-KR" sz="1050" b="1" i="1" dirty="0"/>
              <a:t>. 2017;28:1460–1467</a:t>
            </a:r>
            <a:endParaRPr lang="ko-KR" altLang="en-US" sz="1050" b="1" i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181" y="2001538"/>
            <a:ext cx="6531291" cy="42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679"/>
            <a:ext cx="10515600" cy="1237461"/>
          </a:xfrm>
        </p:spPr>
        <p:txBody>
          <a:bodyPr>
            <a:normAutofit/>
          </a:bodyPr>
          <a:lstStyle/>
          <a:p>
            <a:r>
              <a:rPr lang="en-US" altLang="ko-KR" sz="4000" b="1" u="sng" dirty="0">
                <a:solidFill>
                  <a:schemeClr val="accent1">
                    <a:lumMod val="50000"/>
                  </a:schemeClr>
                </a:solidFill>
              </a:rPr>
              <a:t>Cardiac sympathetic denervation</a:t>
            </a:r>
            <a:endParaRPr lang="ko-KR" altLang="en-US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87485"/>
            <a:ext cx="10515600" cy="47050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64" y="1687485"/>
            <a:ext cx="8807608" cy="406018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147078" y="6596127"/>
            <a:ext cx="3701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i="1" dirty="0"/>
              <a:t>Zhu, C. et al. J Am </a:t>
            </a:r>
            <a:r>
              <a:rPr lang="en-US" altLang="ko-KR" sz="1100" b="1" i="1" dirty="0" err="1"/>
              <a:t>Coll</a:t>
            </a:r>
            <a:r>
              <a:rPr lang="en-US" altLang="ko-KR" sz="1100" b="1" i="1" dirty="0"/>
              <a:t> </a:t>
            </a:r>
            <a:r>
              <a:rPr lang="en-US" altLang="ko-KR" sz="1100" b="1" i="1" dirty="0" err="1"/>
              <a:t>Cardiol</a:t>
            </a:r>
            <a:r>
              <a:rPr lang="en-US" altLang="ko-KR" sz="1100" b="1" i="1" dirty="0"/>
              <a:t> EP. 2019;5(8):881–96</a:t>
            </a:r>
            <a:endParaRPr lang="ko-KR" altLang="en-US" sz="1100" b="1" i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272" y="1989340"/>
            <a:ext cx="2494774" cy="33706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099078" y="5455578"/>
            <a:ext cx="6254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removing the bottom one-half of the SG and T2 to T4 ganglia under </a:t>
            </a:r>
            <a:r>
              <a:rPr lang="en-US" altLang="ko-KR" b="1" u="sng" dirty="0" err="1">
                <a:solidFill>
                  <a:schemeClr val="accent1">
                    <a:lumMod val="50000"/>
                  </a:schemeClr>
                </a:solidFill>
              </a:rPr>
              <a:t>thoracoscopic</a:t>
            </a:r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 guidance</a:t>
            </a:r>
            <a:endParaRPr lang="ko-KR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5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6665" y="7679"/>
            <a:ext cx="11531352" cy="1325563"/>
          </a:xfrm>
        </p:spPr>
        <p:txBody>
          <a:bodyPr>
            <a:normAutofit/>
          </a:bodyPr>
          <a:lstStyle/>
          <a:p>
            <a:r>
              <a:rPr lang="en-US" altLang="ko-KR" sz="3600" b="1" u="sng" dirty="0">
                <a:solidFill>
                  <a:schemeClr val="accent1">
                    <a:lumMod val="50000"/>
                  </a:schemeClr>
                </a:solidFill>
              </a:rPr>
              <a:t>Cardiac sympathetic denervation (Left vs Bilateral)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8200" y="1304685"/>
            <a:ext cx="8879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u="sng" dirty="0">
                <a:solidFill>
                  <a:schemeClr val="accent1">
                    <a:lumMod val="50000"/>
                  </a:schemeClr>
                </a:solidFill>
              </a:rPr>
              <a:t>Forty-one patients underwent CSD (14 left CSD, 27 bilateral CSD)</a:t>
            </a:r>
            <a:endParaRPr lang="ko-KR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3" y="1969708"/>
            <a:ext cx="6097515" cy="44227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367" y="2461099"/>
            <a:ext cx="5476621" cy="311285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439367" y="1860934"/>
            <a:ext cx="5425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Burden of ICD shocks pre- and post-procedure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9207494" y="6575876"/>
            <a:ext cx="2621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/>
              <a:t>Heart Rhythm 2014;11:360 – 366</a:t>
            </a:r>
            <a:endParaRPr lang="ko-KR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98467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1472</Words>
  <Application>Microsoft Office PowerPoint</Application>
  <PresentationFormat>와이드스크린</PresentationFormat>
  <Paragraphs>149</Paragraphs>
  <Slides>23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Helvetica Neue</vt:lpstr>
      <vt:lpstr>HY태고딕</vt:lpstr>
      <vt:lpstr>맑은 고딕</vt:lpstr>
      <vt:lpstr>Arial</vt:lpstr>
      <vt:lpstr>Calibri</vt:lpstr>
      <vt:lpstr>Office 테마</vt:lpstr>
      <vt:lpstr>PowerPoint 프레젠테이션</vt:lpstr>
      <vt:lpstr>Cardiac autonomic control</vt:lpstr>
      <vt:lpstr>Background of cardiac neuromodulation</vt:lpstr>
      <vt:lpstr>Neuromodulation for Arrhythmias</vt:lpstr>
      <vt:lpstr>Stellate ganglion blockade</vt:lpstr>
      <vt:lpstr>Stellate ganglion blockade</vt:lpstr>
      <vt:lpstr>Stellate ganglion blockade</vt:lpstr>
      <vt:lpstr>Cardiac sympathetic denervation</vt:lpstr>
      <vt:lpstr>Cardiac sympathetic denervation (Left vs Bilateral)</vt:lpstr>
      <vt:lpstr>Cardiac sympathetic denervation (Left vs Bilateral)</vt:lpstr>
      <vt:lpstr>Long-term outcomes of bilateral CSD</vt:lpstr>
      <vt:lpstr>Thoracic epidural anesthesia (TEA)</vt:lpstr>
      <vt:lpstr>Thoracic epidural anesthesia (TEA)</vt:lpstr>
      <vt:lpstr>Renal artery denervation (RAD)</vt:lpstr>
      <vt:lpstr>Sequential RF lesions in renal arteries</vt:lpstr>
      <vt:lpstr>RAD for the treatment of refractory VA</vt:lpstr>
      <vt:lpstr>RAD + CA in the treatment of VA</vt:lpstr>
      <vt:lpstr>Tragus nerve stimulation (TNS)</vt:lpstr>
      <vt:lpstr>Tragus nerve stimulation (TNS)</vt:lpstr>
      <vt:lpstr>Low-level TNS in patients with STEMI</vt:lpstr>
      <vt:lpstr>Low-level TNS in patients with STEMI</vt:lpstr>
      <vt:lpstr>Summary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지혜</dc:creator>
  <cp:lastModifiedBy>민지</cp:lastModifiedBy>
  <cp:revision>60</cp:revision>
  <dcterms:created xsi:type="dcterms:W3CDTF">2021-09-30T03:40:03Z</dcterms:created>
  <dcterms:modified xsi:type="dcterms:W3CDTF">2021-11-04T06:30:29Z</dcterms:modified>
</cp:coreProperties>
</file>